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5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Montserrat Medium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hZlIcShaxZclXjbY/fUDp2oFCr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MontserratMedium-bold.fntdata"/><Relationship Id="rId23" Type="http://schemas.openxmlformats.org/officeDocument/2006/relationships/font" Target="fonts/MontserratMedium-regular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MontserratMedium-boldItalic.fntdata"/><Relationship Id="rId25" Type="http://schemas.openxmlformats.org/officeDocument/2006/relationships/font" Target="fonts/MontserratMedium-italic.fntdata"/><Relationship Id="rId27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4db95eeadf_0_4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4db95eeadf_0_4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9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3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4db95eeadf_0_1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34db95eeadf_0_1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4db95eeadf_0_2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34db95eeadf_0_2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/>
          <p:nvPr>
            <p:ph idx="2" type="sldImg"/>
          </p:nvPr>
        </p:nvSpPr>
        <p:spPr>
          <a:xfrm>
            <a:off x="1143000" y="685800"/>
            <a:ext cx="4570200" cy="3427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3" name="Google Shape;93;p6:notes"/>
          <p:cNvSpPr txBox="1"/>
          <p:nvPr>
            <p:ph idx="1"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216000" lvl="0" marL="21600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6:notes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7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8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/>
          <p:nvPr>
            <p:ph idx="11" type="ftr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algn="ctr">
              <a:lnSpc>
                <a:spcPct val="100000"/>
              </a:lnSpc>
              <a:spcBef>
                <a:spcPts val="11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11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/>
          <p:nvPr>
            <p:ph idx="12" type="sldNum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" name="Google Shape;18;p13"/>
          <p:cNvSpPr txBox="1"/>
          <p:nvPr>
            <p:ph idx="10" type="dt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7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34db95eeadf_0_18"/>
          <p:cNvSpPr txBox="1"/>
          <p:nvPr>
            <p:ph type="title"/>
          </p:nvPr>
        </p:nvSpPr>
        <p:spPr>
          <a:xfrm>
            <a:off x="457200" y="273600"/>
            <a:ext cx="82290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g34db95eeadf_0_18"/>
          <p:cNvSpPr txBox="1"/>
          <p:nvPr>
            <p:ph idx="11" type="ftr"/>
          </p:nvPr>
        </p:nvSpPr>
        <p:spPr>
          <a:xfrm>
            <a:off x="3124080" y="6245280"/>
            <a:ext cx="2889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algn="ctr">
              <a:lnSpc>
                <a:spcPct val="100000"/>
              </a:lnSpc>
              <a:spcBef>
                <a:spcPts val="11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11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g34db95eeadf_0_18"/>
          <p:cNvSpPr txBox="1"/>
          <p:nvPr>
            <p:ph idx="12" type="sldNum"/>
          </p:nvPr>
        </p:nvSpPr>
        <p:spPr>
          <a:xfrm>
            <a:off x="6553080" y="6245280"/>
            <a:ext cx="21255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g34db95eeadf_0_18"/>
          <p:cNvSpPr txBox="1"/>
          <p:nvPr>
            <p:ph idx="10" type="dt"/>
          </p:nvPr>
        </p:nvSpPr>
        <p:spPr>
          <a:xfrm>
            <a:off x="457200" y="6245280"/>
            <a:ext cx="21270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31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7"/>
          <p:cNvSpPr txBox="1"/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7"/>
          <p:cNvSpPr txBox="1"/>
          <p:nvPr>
            <p:ph idx="11" type="ftr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ctr">
              <a:lnSpc>
                <a:spcPct val="100000"/>
              </a:lnSpc>
              <a:spcBef>
                <a:spcPts val="11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11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7"/>
          <p:cNvSpPr txBox="1"/>
          <p:nvPr>
            <p:ph idx="12" type="sldNum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17"/>
          <p:cNvSpPr txBox="1"/>
          <p:nvPr>
            <p:ph idx="10" type="dt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idx="11" type="ftr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11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11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2"/>
          <p:cNvSpPr txBox="1"/>
          <p:nvPr>
            <p:ph idx="12" type="sldNum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" name="Google Shape;13;p12"/>
          <p:cNvSpPr txBox="1"/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" name="Google Shape;14;p12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6"/>
          <p:cNvSpPr txBox="1"/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6" name="Google Shape;26;p16"/>
          <p:cNvSpPr txBox="1"/>
          <p:nvPr>
            <p:ph idx="11" type="ftr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11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11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7" name="Google Shape;27;p16"/>
          <p:cNvSpPr txBox="1"/>
          <p:nvPr>
            <p:ph idx="12" type="sldNum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sz="140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" name="Google Shape;28;p16"/>
          <p:cNvSpPr txBox="1"/>
          <p:nvPr>
            <p:ph idx="10" type="dt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b="0" sz="1400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"/>
          <p:cNvSpPr/>
          <p:nvPr/>
        </p:nvSpPr>
        <p:spPr>
          <a:xfrm>
            <a:off x="202950" y="704025"/>
            <a:ext cx="8738100" cy="353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4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Профиль рентгеновской поверхностной яркости усреднённого изображения скопления галактик по данным симуляций Magneticum</a:t>
            </a:r>
            <a:endParaRPr i="0" sz="4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0" name="Google Shape;40;p1"/>
          <p:cNvSpPr/>
          <p:nvPr/>
        </p:nvSpPr>
        <p:spPr>
          <a:xfrm>
            <a:off x="196250" y="4826150"/>
            <a:ext cx="4782000" cy="19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Алексей Круглов</a:t>
            </a:r>
            <a:endParaRPr i="0" sz="3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626"/>
              </a:spcBef>
              <a:spcAft>
                <a:spcPts val="0"/>
              </a:spcAft>
              <a:buNone/>
            </a:pPr>
            <a:r>
              <a:rPr i="0" lang="en-US" sz="3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Ильдар Хабибуллин</a:t>
            </a:r>
            <a:endParaRPr i="0" sz="3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626"/>
              </a:spcBef>
              <a:spcAft>
                <a:spcPts val="0"/>
              </a:spcAft>
              <a:buNone/>
            </a:pPr>
            <a:r>
              <a:rPr i="0" lang="en-US" sz="3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Наталья Лыскова</a:t>
            </a:r>
            <a:endParaRPr i="0" sz="3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1" name="Google Shape;41;p1"/>
          <p:cNvSpPr/>
          <p:nvPr/>
        </p:nvSpPr>
        <p:spPr>
          <a:xfrm>
            <a:off x="5093050" y="5173550"/>
            <a:ext cx="3817200" cy="10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3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ИКИ РАН</a:t>
            </a:r>
            <a:endParaRPr i="0" sz="3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rPr i="0" lang="en-US" sz="3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21 апреля 2025 г</a:t>
            </a:r>
            <a:r>
              <a:rPr i="0" lang="en-US" sz="32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endParaRPr i="0" sz="32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2" name="Google Shape;42;p1"/>
          <p:cNvSpPr/>
          <p:nvPr/>
        </p:nvSpPr>
        <p:spPr>
          <a:xfrm>
            <a:off x="8470800" y="6273720"/>
            <a:ext cx="252000" cy="252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4db95eeadf_0_40"/>
          <p:cNvSpPr txBox="1"/>
          <p:nvPr>
            <p:ph type="title"/>
          </p:nvPr>
        </p:nvSpPr>
        <p:spPr>
          <a:xfrm>
            <a:off x="0" y="567600"/>
            <a:ext cx="91437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Фильтрация изображений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22" name="Google Shape;122;g34db95eeadf_0_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40" y="1937400"/>
            <a:ext cx="9143641" cy="373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34db95eeadf_0_40"/>
          <p:cNvSpPr txBox="1"/>
          <p:nvPr/>
        </p:nvSpPr>
        <p:spPr>
          <a:xfrm>
            <a:off x="-76200" y="5872925"/>
            <a:ext cx="45621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Montserrat"/>
                <a:ea typeface="Montserrat"/>
                <a:cs typeface="Montserrat"/>
                <a:sym typeface="Montserrat"/>
              </a:rPr>
              <a:t>ДО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g34db95eeadf_0_40"/>
          <p:cNvSpPr txBox="1"/>
          <p:nvPr/>
        </p:nvSpPr>
        <p:spPr>
          <a:xfrm>
            <a:off x="4521125" y="5872925"/>
            <a:ext cx="4470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Montserrat"/>
                <a:ea typeface="Montserrat"/>
                <a:cs typeface="Montserrat"/>
                <a:sym typeface="Montserrat"/>
              </a:rPr>
              <a:t>ПОСЛЕ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"/>
          <p:cNvSpPr txBox="1"/>
          <p:nvPr>
            <p:ph type="title"/>
          </p:nvPr>
        </p:nvSpPr>
        <p:spPr>
          <a:xfrm>
            <a:off x="0" y="567600"/>
            <a:ext cx="91437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Фильтрация изображений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30" name="Google Shape;13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3525" y="2039225"/>
            <a:ext cx="4470476" cy="3646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561" y="2039225"/>
            <a:ext cx="4562089" cy="364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9"/>
          <p:cNvSpPr txBox="1"/>
          <p:nvPr/>
        </p:nvSpPr>
        <p:spPr>
          <a:xfrm>
            <a:off x="-76200" y="5872925"/>
            <a:ext cx="45621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Montserrat"/>
                <a:ea typeface="Montserrat"/>
                <a:cs typeface="Montserrat"/>
                <a:sym typeface="Montserrat"/>
              </a:rPr>
              <a:t>ДО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9"/>
          <p:cNvSpPr txBox="1"/>
          <p:nvPr/>
        </p:nvSpPr>
        <p:spPr>
          <a:xfrm>
            <a:off x="4521125" y="5872925"/>
            <a:ext cx="4470600" cy="4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Montserrat"/>
                <a:ea typeface="Montserrat"/>
                <a:cs typeface="Montserrat"/>
                <a:sym typeface="Montserrat"/>
              </a:rPr>
              <a:t>ПОСЛЕ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/>
          <p:cNvSpPr txBox="1"/>
          <p:nvPr>
            <p:ph type="title"/>
          </p:nvPr>
        </p:nvSpPr>
        <p:spPr>
          <a:xfrm>
            <a:off x="0" y="45000"/>
            <a:ext cx="91440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Результаты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39" name="Google Shape;13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82925" y="1201775"/>
            <a:ext cx="4208325" cy="435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40325" y="1476374"/>
            <a:ext cx="5086099" cy="416145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0"/>
          <p:cNvSpPr txBox="1"/>
          <p:nvPr/>
        </p:nvSpPr>
        <p:spPr>
          <a:xfrm>
            <a:off x="125" y="5922075"/>
            <a:ext cx="91440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latin typeface="Montserrat"/>
                <a:ea typeface="Montserrat"/>
                <a:cs typeface="Montserrat"/>
                <a:sym typeface="Montserrat"/>
              </a:rPr>
              <a:t>Согласие с наблюдениями вплоть до R</a:t>
            </a:r>
            <a:r>
              <a:rPr b="1" baseline="-25000" lang="en-US" sz="2400">
                <a:latin typeface="Montserrat"/>
                <a:ea typeface="Montserrat"/>
                <a:cs typeface="Montserrat"/>
                <a:sym typeface="Montserrat"/>
              </a:rPr>
              <a:t>200m</a:t>
            </a:r>
            <a:r>
              <a:rPr b="1" lang="en-US" sz="2400">
                <a:latin typeface="Montserrat"/>
                <a:ea typeface="Montserrat"/>
                <a:cs typeface="Montserrat"/>
                <a:sym typeface="Montserrat"/>
              </a:rPr>
              <a:t>!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1"/>
          <p:cNvSpPr txBox="1"/>
          <p:nvPr>
            <p:ph type="title"/>
          </p:nvPr>
        </p:nvSpPr>
        <p:spPr>
          <a:xfrm>
            <a:off x="0" y="220675"/>
            <a:ext cx="9144000" cy="125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Выводы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7" name="Google Shape;147;p11"/>
          <p:cNvSpPr txBox="1"/>
          <p:nvPr/>
        </p:nvSpPr>
        <p:spPr>
          <a:xfrm>
            <a:off x="262275" y="1463250"/>
            <a:ext cx="8255100" cy="41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 u="sng">
                <a:latin typeface="Montserrat Medium"/>
                <a:ea typeface="Montserrat Medium"/>
                <a:cs typeface="Montserrat Medium"/>
                <a:sym typeface="Montserrat Medium"/>
              </a:rPr>
              <a:t>Промоделирован</a:t>
            </a:r>
            <a:r>
              <a:rPr lang="en-US" sz="2400">
                <a:latin typeface="Montserrat Medium"/>
                <a:ea typeface="Montserrat Medium"/>
                <a:cs typeface="Montserrat Medium"/>
                <a:sym typeface="Montserrat Medium"/>
              </a:rPr>
              <a:t> профиль рентгеновской поверхностной яркости суммы 84 скоплений галактик на расстоянии до 10</a:t>
            </a: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×R</a:t>
            </a:r>
            <a:r>
              <a:rPr baseline="-25000"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500</a:t>
            </a: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от центра</a:t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Medium"/>
              <a:buChar char="●"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Полученный профиль хорошо </a:t>
            </a:r>
            <a:r>
              <a:rPr lang="en-US" sz="2400" u="sng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согласуется</a:t>
            </a: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с наблюдениями вплоть до R</a:t>
            </a:r>
            <a:r>
              <a:rPr baseline="-25000"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200m</a:t>
            </a: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~ 3×R</a:t>
            </a:r>
            <a:r>
              <a:rPr baseline="-25000"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500</a:t>
            </a:r>
            <a:endParaRPr baseline="-25000"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Medium"/>
              <a:buChar char="●"/>
            </a:pP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На основании этого можно сделать качественные выводы об уровне неоднородности газа</a:t>
            </a: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и о его металличности</a:t>
            </a:r>
            <a:r>
              <a:rPr lang="en-US" sz="2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на периферии скоплений </a:t>
            </a:r>
            <a:r>
              <a:rPr lang="en-US" sz="2400" u="sng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 симуляциях</a:t>
            </a:r>
            <a:endParaRPr sz="2400" u="sng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"/>
          <p:cNvSpPr txBox="1"/>
          <p:nvPr>
            <p:ph type="title"/>
          </p:nvPr>
        </p:nvSpPr>
        <p:spPr>
          <a:xfrm>
            <a:off x="457200" y="115920"/>
            <a:ext cx="8227800" cy="11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Скопления галактик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250920" y="5877000"/>
            <a:ext cx="4319280" cy="36756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IDCS J1426.5+3508</a:t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9" name="Google Shape;49;p2"/>
          <p:cNvSpPr/>
          <p:nvPr/>
        </p:nvSpPr>
        <p:spPr>
          <a:xfrm>
            <a:off x="3471840" y="3665520"/>
            <a:ext cx="182160" cy="36468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" name="Google Shape;5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88000" y="1508040"/>
            <a:ext cx="4184280" cy="429552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"/>
          <p:cNvSpPr/>
          <p:nvPr/>
        </p:nvSpPr>
        <p:spPr>
          <a:xfrm>
            <a:off x="7174800" y="6445075"/>
            <a:ext cx="19671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esahubble.org</a:t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4788000" y="5877000"/>
            <a:ext cx="4174920" cy="36756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MACSJ0138.0-2155</a:t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3" name="Google Shape;5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920" y="1508040"/>
            <a:ext cx="4319280" cy="4319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"/>
          <p:cNvSpPr txBox="1"/>
          <p:nvPr>
            <p:ph type="title"/>
          </p:nvPr>
        </p:nvSpPr>
        <p:spPr>
          <a:xfrm>
            <a:off x="0" y="273600"/>
            <a:ext cx="91440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200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Где заканчивается скопление?</a:t>
            </a:r>
            <a:endParaRPr sz="42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59" name="Google Shape;5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8800" y="1165338"/>
            <a:ext cx="3845500" cy="4900538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3"/>
          <p:cNvSpPr txBox="1"/>
          <p:nvPr/>
        </p:nvSpPr>
        <p:spPr>
          <a:xfrm>
            <a:off x="527400" y="6172200"/>
            <a:ext cx="3587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Anbajagane et al. 2023</a:t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61" name="Google Shape;6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72900" y="1418100"/>
            <a:ext cx="4593026" cy="4370826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3"/>
          <p:cNvSpPr txBox="1"/>
          <p:nvPr/>
        </p:nvSpPr>
        <p:spPr>
          <a:xfrm>
            <a:off x="4372900" y="6172200"/>
            <a:ext cx="4466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Churazov et al. 2023</a:t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"/>
          <p:cNvSpPr txBox="1"/>
          <p:nvPr>
            <p:ph type="title"/>
          </p:nvPr>
        </p:nvSpPr>
        <p:spPr>
          <a:xfrm>
            <a:off x="0" y="121200"/>
            <a:ext cx="91440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Проблемы (некоторые):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8" name="Google Shape;68;p4"/>
          <p:cNvSpPr txBox="1"/>
          <p:nvPr>
            <p:ph type="title"/>
          </p:nvPr>
        </p:nvSpPr>
        <p:spPr>
          <a:xfrm>
            <a:off x="0" y="4295225"/>
            <a:ext cx="91440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Решение (одно из):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9" name="Google Shape;69;p4"/>
          <p:cNvSpPr txBox="1"/>
          <p:nvPr/>
        </p:nvSpPr>
        <p:spPr>
          <a:xfrm>
            <a:off x="317500" y="1408050"/>
            <a:ext cx="8826600" cy="29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Char char="●"/>
            </a:pPr>
            <a:r>
              <a:rPr lang="en-US" sz="2000">
                <a:latin typeface="Montserrat Medium"/>
                <a:ea typeface="Montserrat Medium"/>
                <a:cs typeface="Montserrat Medium"/>
                <a:sym typeface="Montserrat Medium"/>
              </a:rPr>
              <a:t>Профиль плотности газа каждого скопления уникален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Char char="●"/>
            </a:pPr>
            <a:r>
              <a:rPr lang="en-US" sz="2000">
                <a:latin typeface="Montserrat Medium"/>
                <a:ea typeface="Montserrat Medium"/>
                <a:cs typeface="Montserrat Medium"/>
                <a:sym typeface="Montserrat Medium"/>
              </a:rPr>
              <a:t>Неоднородный рентгеновский фон Галактики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⇒ </a:t>
            </a:r>
            <a:r>
              <a:rPr i="1" lang="en-US" sz="20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нужно усреднять по многим скоплениям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Char char="●"/>
            </a:pPr>
            <a:r>
              <a:rPr lang="en-US" sz="2000">
                <a:latin typeface="Montserrat Medium"/>
                <a:ea typeface="Montserrat Medium"/>
                <a:cs typeface="Montserrat Medium"/>
                <a:sym typeface="Montserrat Medium"/>
              </a:rPr>
              <a:t>Нужна большая экспозиция: поверхностная яркость ~ </a:t>
            </a:r>
            <a:r>
              <a:rPr i="1" lang="en-US" sz="2000">
                <a:latin typeface="Montserrat Medium"/>
                <a:ea typeface="Montserrat Medium"/>
                <a:cs typeface="Montserrat Medium"/>
                <a:sym typeface="Montserrat Medium"/>
              </a:rPr>
              <a:t>n</a:t>
            </a:r>
            <a:r>
              <a:rPr baseline="-25000" i="1" lang="en-US" sz="2000">
                <a:latin typeface="Montserrat Medium"/>
                <a:ea typeface="Montserrat Medium"/>
                <a:cs typeface="Montserrat Medium"/>
                <a:sym typeface="Montserrat Medium"/>
              </a:rPr>
              <a:t>e</a:t>
            </a:r>
            <a:r>
              <a:rPr baseline="30000" i="1" lang="en-US" sz="2000">
                <a:latin typeface="Montserrat Medium"/>
                <a:ea typeface="Montserrat Medium"/>
                <a:cs typeface="Montserrat Medium"/>
                <a:sym typeface="Montserrat Medium"/>
              </a:rPr>
              <a:t>2</a:t>
            </a:r>
            <a:r>
              <a:rPr i="1" lang="en-US" sz="2000">
                <a:latin typeface="Montserrat Medium"/>
                <a:ea typeface="Montserrat Medium"/>
                <a:cs typeface="Montserrat Medium"/>
                <a:sym typeface="Montserrat Medium"/>
              </a:rPr>
              <a:t>(r)</a:t>
            </a:r>
            <a:endParaRPr i="1"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Montserrat Medium"/>
              <a:buChar char="●"/>
            </a:pPr>
            <a:r>
              <a:rPr lang="en-US" sz="2000">
                <a:latin typeface="Montserrat Medium"/>
                <a:ea typeface="Montserrat Medium"/>
                <a:cs typeface="Montserrat Medium"/>
                <a:sym typeface="Montserrat Medium"/>
              </a:rPr>
              <a:t>Ограниченное поле зрения (скопления не “помещаются”)</a:t>
            </a:r>
            <a:endParaRPr sz="2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0" name="Google Shape;70;p4"/>
          <p:cNvSpPr/>
          <p:nvPr/>
        </p:nvSpPr>
        <p:spPr>
          <a:xfrm>
            <a:off x="745425" y="5405225"/>
            <a:ext cx="7689000" cy="12699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4"/>
          <p:cNvSpPr txBox="1"/>
          <p:nvPr/>
        </p:nvSpPr>
        <p:spPr>
          <a:xfrm>
            <a:off x="150" y="5572950"/>
            <a:ext cx="9144000" cy="92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500" u="sng">
                <a:latin typeface="Montserrat Medium"/>
                <a:ea typeface="Montserrat Medium"/>
                <a:cs typeface="Montserrat Medium"/>
                <a:sym typeface="Montserrat Medium"/>
              </a:rPr>
              <a:t>SRG/eROSITA</a:t>
            </a:r>
            <a:r>
              <a:rPr lang="en-US" sz="3500" u="sng">
                <a:latin typeface="Montserrat Medium"/>
                <a:ea typeface="Montserrat Medium"/>
                <a:cs typeface="Montserrat Medium"/>
                <a:sym typeface="Montserrat Medium"/>
              </a:rPr>
              <a:t> в режиме обзора</a:t>
            </a:r>
            <a:endParaRPr sz="3500" u="sng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4db95eeadf_0_10"/>
          <p:cNvSpPr txBox="1"/>
          <p:nvPr>
            <p:ph type="title"/>
          </p:nvPr>
        </p:nvSpPr>
        <p:spPr>
          <a:xfrm>
            <a:off x="0" y="121200"/>
            <a:ext cx="91440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Лыскова и др. 2023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77" name="Google Shape;77;g34db95eeadf_0_10"/>
          <p:cNvSpPr txBox="1"/>
          <p:nvPr/>
        </p:nvSpPr>
        <p:spPr>
          <a:xfrm>
            <a:off x="4511880" y="3335400"/>
            <a:ext cx="1806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g34db95eeadf_0_10"/>
          <p:cNvSpPr txBox="1"/>
          <p:nvPr/>
        </p:nvSpPr>
        <p:spPr>
          <a:xfrm>
            <a:off x="3200400" y="2286000"/>
            <a:ext cx="14922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9" name="Google Shape;79;g34db95eeadf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" y="1219200"/>
            <a:ext cx="90666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g34db95eeadf_0_10"/>
          <p:cNvSpPr txBox="1"/>
          <p:nvPr/>
        </p:nvSpPr>
        <p:spPr>
          <a:xfrm>
            <a:off x="727500" y="5941400"/>
            <a:ext cx="7689000" cy="53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Montserrat"/>
                <a:ea typeface="Montserrat"/>
                <a:cs typeface="Montserrat"/>
                <a:sym typeface="Montserrat"/>
              </a:rPr>
              <a:t>38 скоплений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 галактик с медианной массой M</a:t>
            </a:r>
            <a:r>
              <a:rPr baseline="-25000"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500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 = 4 </a:t>
            </a:r>
            <a:r>
              <a:rPr lang="en-US" sz="1800">
                <a:solidFill>
                  <a:srgbClr val="474747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· 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10</a:t>
            </a:r>
            <a:r>
              <a:rPr baseline="30000"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14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 M</a:t>
            </a:r>
            <a:r>
              <a:rPr baseline="-25000"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⊙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 и медианным красным смещением z = 0.1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4db95eeadf_0_26"/>
          <p:cNvSpPr txBox="1"/>
          <p:nvPr>
            <p:ph type="title"/>
          </p:nvPr>
        </p:nvSpPr>
        <p:spPr>
          <a:xfrm>
            <a:off x="0" y="121200"/>
            <a:ext cx="91440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Лыскова и др. 2023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86" name="Google Shape;86;g34db95eeadf_0_26"/>
          <p:cNvSpPr txBox="1"/>
          <p:nvPr/>
        </p:nvSpPr>
        <p:spPr>
          <a:xfrm>
            <a:off x="4511880" y="3335400"/>
            <a:ext cx="180600" cy="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34db95eeadf_0_26"/>
          <p:cNvSpPr txBox="1"/>
          <p:nvPr/>
        </p:nvSpPr>
        <p:spPr>
          <a:xfrm>
            <a:off x="3200400" y="2286000"/>
            <a:ext cx="14922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0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g34db95eeadf_0_26"/>
          <p:cNvPicPr preferRelativeResize="0"/>
          <p:nvPr/>
        </p:nvPicPr>
        <p:blipFill rotWithShape="1">
          <a:blip r:embed="rId3">
            <a:alphaModFix/>
          </a:blip>
          <a:srcRect b="0" l="50379" r="0" t="0"/>
          <a:stretch/>
        </p:blipFill>
        <p:spPr>
          <a:xfrm>
            <a:off x="4643825" y="1219200"/>
            <a:ext cx="4498975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g34db95eeadf_0_26"/>
          <p:cNvSpPr txBox="1"/>
          <p:nvPr/>
        </p:nvSpPr>
        <p:spPr>
          <a:xfrm>
            <a:off x="727500" y="5941400"/>
            <a:ext cx="7689000" cy="53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Montserrat"/>
                <a:ea typeface="Montserrat"/>
                <a:cs typeface="Montserrat"/>
                <a:sym typeface="Montserrat"/>
              </a:rPr>
              <a:t>38 скоплений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 галактик с медианной массой M</a:t>
            </a:r>
            <a:r>
              <a:rPr baseline="-25000"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500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 = 4 </a:t>
            </a:r>
            <a:r>
              <a:rPr lang="en-US" sz="1800">
                <a:solidFill>
                  <a:srgbClr val="474747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· 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10</a:t>
            </a:r>
            <a:r>
              <a:rPr baseline="30000"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14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 M</a:t>
            </a:r>
            <a:r>
              <a:rPr baseline="-25000"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⊙</a:t>
            </a: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 и медианным красным смещением z = 0.1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0" name="Google Shape;90;g34db95eeadf_0_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3075" y="1368425"/>
            <a:ext cx="4498975" cy="449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4720" y="2011320"/>
            <a:ext cx="4868640" cy="486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2840" y="2585880"/>
            <a:ext cx="3798360" cy="381276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6"/>
          <p:cNvSpPr/>
          <p:nvPr/>
        </p:nvSpPr>
        <p:spPr>
          <a:xfrm>
            <a:off x="4114800" y="1052640"/>
            <a:ext cx="5082840" cy="1265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rPr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Выборка: 84 скопления </a:t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rPr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 M</a:t>
            </a:r>
            <a:r>
              <a:rPr baseline="-25000"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500</a:t>
            </a:r>
            <a:r>
              <a:rPr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&gt; 10</a:t>
            </a:r>
            <a:r>
              <a:rPr baseline="30000"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14</a:t>
            </a:r>
            <a:r>
              <a:rPr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M</a:t>
            </a:r>
            <a:r>
              <a:rPr baseline="-25000"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sun</a:t>
            </a:r>
            <a:r>
              <a:rPr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/h</a:t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rPr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См. также Круглов и др. (2025)</a:t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9" name="Google Shape;99;p6"/>
          <p:cNvSpPr/>
          <p:nvPr/>
        </p:nvSpPr>
        <p:spPr>
          <a:xfrm>
            <a:off x="33350" y="896750"/>
            <a:ext cx="4521600" cy="14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Montserrat Medium"/>
                <a:ea typeface="Montserrat Medium"/>
                <a:cs typeface="Montserrat Medium"/>
                <a:sym typeface="Montserrat Medium"/>
              </a:rPr>
              <a:t>Хиршманн и др. (2014)</a:t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rPr i="1"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magneticum.org</a:t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t/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rPr i="1"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Box2/hr</a:t>
            </a: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(352 Mpc/h)</a:t>
            </a:r>
            <a:r>
              <a:rPr baseline="30000"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</a:t>
            </a: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2</a:t>
            </a:r>
            <a:r>
              <a:rPr lang="en-US" sz="16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×</a:t>
            </a: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1584</a:t>
            </a:r>
            <a:r>
              <a:rPr baseline="30000"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 </a:t>
            </a: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частиц, </a:t>
            </a:r>
            <a:endParaRPr sz="16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</a:t>
            </a:r>
            <a:r>
              <a:rPr baseline="-25000"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DM </a:t>
            </a: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= 6.9×10</a:t>
            </a:r>
            <a:r>
              <a:rPr baseline="30000"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8</a:t>
            </a: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M</a:t>
            </a:r>
            <a:r>
              <a:rPr baseline="-25000"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sun</a:t>
            </a: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/h</a:t>
            </a:r>
            <a:r>
              <a:rPr lang="en-US" sz="1600">
                <a:latin typeface="Montserrat Medium"/>
                <a:ea typeface="Montserrat Medium"/>
                <a:cs typeface="Montserrat Medium"/>
                <a:sym typeface="Montserrat Medium"/>
              </a:rPr>
              <a:t>, </a:t>
            </a: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</a:t>
            </a:r>
            <a:r>
              <a:rPr baseline="-25000"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gas </a:t>
            </a: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= 1.4×10</a:t>
            </a:r>
            <a:r>
              <a:rPr baseline="30000"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8</a:t>
            </a: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M</a:t>
            </a:r>
            <a:r>
              <a:rPr baseline="-25000"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sun</a:t>
            </a:r>
            <a:r>
              <a:rPr lang="en-US" sz="16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/h</a:t>
            </a:r>
            <a:endParaRPr sz="16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0" name="Google Shape;100;p6"/>
          <p:cNvSpPr txBox="1"/>
          <p:nvPr>
            <p:ph type="title"/>
          </p:nvPr>
        </p:nvSpPr>
        <p:spPr>
          <a:xfrm>
            <a:off x="0" y="152400"/>
            <a:ext cx="9142200" cy="68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Симуляции Magneticum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1" name="Google Shape;101;p6"/>
          <p:cNvSpPr/>
          <p:nvPr/>
        </p:nvSpPr>
        <p:spPr>
          <a:xfrm>
            <a:off x="228600" y="6400800"/>
            <a:ext cx="38858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Ω</a:t>
            </a:r>
            <a:r>
              <a:rPr baseline="-25000" lang="en-US" sz="13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Λ</a:t>
            </a:r>
            <a:r>
              <a:rPr lang="en-US" sz="13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= 0.728, Ω</a:t>
            </a:r>
            <a:r>
              <a:rPr baseline="-25000" lang="en-US" sz="13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</a:t>
            </a:r>
            <a:r>
              <a:rPr lang="en-US" sz="13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= 0.272, Ω</a:t>
            </a:r>
            <a:r>
              <a:rPr baseline="-25000" lang="en-US" sz="13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</a:t>
            </a:r>
            <a:r>
              <a:rPr lang="en-US" sz="13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= 0.0451, h = 0.704</a:t>
            </a:r>
            <a:endParaRPr sz="13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2" name="Google Shape;102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02668" y="2532425"/>
            <a:ext cx="4347307" cy="4249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49440" y="-773280"/>
            <a:ext cx="9965880" cy="79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7"/>
          <p:cNvSpPr txBox="1"/>
          <p:nvPr>
            <p:ph type="title"/>
          </p:nvPr>
        </p:nvSpPr>
        <p:spPr>
          <a:xfrm>
            <a:off x="220875" y="-85675"/>
            <a:ext cx="8738100" cy="114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28425">
            <a:noAutofit/>
          </a:bodyPr>
          <a:lstStyle/>
          <a:p>
            <a:pPr indent="0" lvl="0" marL="0" rtl="0" algn="ctr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Списки фотонов от скоплений галактик</a:t>
            </a:r>
            <a:endParaRPr sz="32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9" name="Google Shape;109;p7"/>
          <p:cNvSpPr/>
          <p:nvPr/>
        </p:nvSpPr>
        <p:spPr>
          <a:xfrm>
            <a:off x="-220875" y="5950075"/>
            <a:ext cx="9537300" cy="6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0000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Зелёные плоскости – границы слоёв в световом конусе, красные плоскости – центры слоёв.</a:t>
            </a:r>
            <a:endParaRPr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28"/>
              </a:spcBef>
              <a:spcAft>
                <a:spcPts val="0"/>
              </a:spcAft>
              <a:buNone/>
            </a:pPr>
            <a:r>
              <a:rPr lang="en-US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Синие точки - скопления, радиус чёрных кружков равен R</a:t>
            </a:r>
            <a:r>
              <a:rPr baseline="-25000" lang="en-US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500</a:t>
            </a:r>
            <a:r>
              <a:rPr lang="en-US" strike="noStrike">
                <a:solidFill>
                  <a:srgbClr val="040C2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×20 (для наглядности).</a:t>
            </a:r>
            <a:endParaRPr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0" name="Google Shape;110;p7"/>
          <p:cNvSpPr/>
          <p:nvPr/>
        </p:nvSpPr>
        <p:spPr>
          <a:xfrm>
            <a:off x="237720" y="870000"/>
            <a:ext cx="36210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(Биффи и др. 2012/2013/2018)</a:t>
            </a:r>
            <a:endParaRPr sz="1800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8"/>
          <p:cNvSpPr txBox="1"/>
          <p:nvPr>
            <p:ph type="title"/>
          </p:nvPr>
        </p:nvSpPr>
        <p:spPr>
          <a:xfrm>
            <a:off x="350" y="654600"/>
            <a:ext cx="9143700" cy="11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Как eROSITA 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US" sz="4400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видит скопление</a:t>
            </a:r>
            <a:endParaRPr sz="4400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16" name="Google Shape;11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" y="2357400"/>
            <a:ext cx="9143641" cy="373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2023-04-16T16:43:07Z</dcterms:created>
  <dc:creator>Лёша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5</vt:i4>
  </property>
  <property fmtid="{D5CDD505-2E9C-101B-9397-08002B2CF9AE}" pid="3" name="PresentationFormat">
    <vt:lpwstr>Экран (4:3)</vt:lpwstr>
  </property>
  <property fmtid="{D5CDD505-2E9C-101B-9397-08002B2CF9AE}" pid="4" name="Slides">
    <vt:i4>21</vt:i4>
  </property>
</Properties>
</file>